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Fredoka" panose="020B0604020202020204" charset="0"/>
      <p:regular r:id="rId13"/>
    </p:embeddedFont>
    <p:embeddedFont>
      <p:font typeface="Quicksand" panose="020B0604020202020204" charset="0"/>
      <p:regular r:id="rId14"/>
    </p:embeddedFont>
    <p:embeddedFont>
      <p:font typeface="Quicksand Bold" panose="020B0604020202020204" charset="0"/>
      <p:regular r:id="rId15"/>
    </p:embeddedFont>
    <p:embeddedFont>
      <p:font typeface="Quicksand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05478"/>
            <a:chOff x="0" y="0"/>
            <a:chExt cx="4274726" cy="212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2142"/>
            </a:xfrm>
            <a:custGeom>
              <a:avLst/>
              <a:gdLst/>
              <a:ahLst/>
              <a:cxnLst/>
              <a:rect l="l" t="t" r="r" b="b"/>
              <a:pathLst>
                <a:path w="4274726" h="212142">
                  <a:moveTo>
                    <a:pt x="0" y="0"/>
                  </a:moveTo>
                  <a:lnTo>
                    <a:pt x="4274726" y="0"/>
                  </a:lnTo>
                  <a:lnTo>
                    <a:pt x="4274726" y="212142"/>
                  </a:lnTo>
                  <a:lnTo>
                    <a:pt x="0" y="212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274726" cy="269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924175"/>
            <a:ext cx="10525583" cy="465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OFFICE NETWORK SETUP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47750" y="8448675"/>
            <a:ext cx="16211550" cy="807720"/>
            <a:chOff x="0" y="0"/>
            <a:chExt cx="4269709" cy="212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69709" cy="212733"/>
            </a:xfrm>
            <a:custGeom>
              <a:avLst/>
              <a:gdLst/>
              <a:ahLst/>
              <a:cxnLst/>
              <a:rect l="l" t="t" r="r" b="b"/>
              <a:pathLst>
                <a:path w="4269709" h="212733">
                  <a:moveTo>
                    <a:pt x="0" y="0"/>
                  </a:moveTo>
                  <a:lnTo>
                    <a:pt x="4269709" y="0"/>
                  </a:lnTo>
                  <a:lnTo>
                    <a:pt x="4269709" y="212733"/>
                  </a:lnTo>
                  <a:lnTo>
                    <a:pt x="0" y="2127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269709" cy="269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Using Cisco Packet Tracer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2700000">
            <a:off x="10908772" y="3978227"/>
            <a:ext cx="10707063" cy="8458580"/>
          </a:xfrm>
          <a:custGeom>
            <a:avLst/>
            <a:gdLst/>
            <a:ahLst/>
            <a:cxnLst/>
            <a:rect l="l" t="t" r="r" b="b"/>
            <a:pathLst>
              <a:path w="10707063" h="8458580">
                <a:moveTo>
                  <a:pt x="0" y="0"/>
                </a:moveTo>
                <a:lnTo>
                  <a:pt x="10707063" y="0"/>
                </a:lnTo>
                <a:lnTo>
                  <a:pt x="10707063" y="8458580"/>
                </a:lnTo>
                <a:lnTo>
                  <a:pt x="0" y="845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92864" y="1049486"/>
            <a:ext cx="7610180" cy="65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4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Green University of Bangladesh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43675" y="1028700"/>
            <a:ext cx="10715625" cy="8229600"/>
            <a:chOff x="0" y="0"/>
            <a:chExt cx="2822222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22222" cy="2167467"/>
            </a:xfrm>
            <a:custGeom>
              <a:avLst/>
              <a:gdLst/>
              <a:ahLst/>
              <a:cxnLst/>
              <a:rect l="l" t="t" r="r" b="b"/>
              <a:pathLst>
                <a:path w="2822222" h="2167467">
                  <a:moveTo>
                    <a:pt x="0" y="0"/>
                  </a:moveTo>
                  <a:lnTo>
                    <a:pt x="2822222" y="0"/>
                  </a:lnTo>
                  <a:lnTo>
                    <a:pt x="282222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2222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33303" y="1628306"/>
            <a:ext cx="2336369" cy="3433914"/>
            <a:chOff x="0" y="0"/>
            <a:chExt cx="3115159" cy="4578552"/>
          </a:xfrm>
        </p:grpSpPr>
        <p:sp>
          <p:nvSpPr>
            <p:cNvPr id="6" name="Freeform 6"/>
            <p:cNvSpPr/>
            <p:nvPr/>
          </p:nvSpPr>
          <p:spPr>
            <a:xfrm>
              <a:off x="0" y="1897273"/>
              <a:ext cx="2408276" cy="2681279"/>
            </a:xfrm>
            <a:custGeom>
              <a:avLst/>
              <a:gdLst/>
              <a:ahLst/>
              <a:cxnLst/>
              <a:rect l="l" t="t" r="r" b="b"/>
              <a:pathLst>
                <a:path w="2408276" h="2681279">
                  <a:moveTo>
                    <a:pt x="0" y="0"/>
                  </a:moveTo>
                  <a:lnTo>
                    <a:pt x="2408276" y="0"/>
                  </a:lnTo>
                  <a:lnTo>
                    <a:pt x="2408276" y="2681279"/>
                  </a:lnTo>
                  <a:lnTo>
                    <a:pt x="0" y="2681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04138" y="0"/>
              <a:ext cx="1911021" cy="2145023"/>
            </a:xfrm>
            <a:custGeom>
              <a:avLst/>
              <a:gdLst/>
              <a:ahLst/>
              <a:cxnLst/>
              <a:rect l="l" t="t" r="r" b="b"/>
              <a:pathLst>
                <a:path w="1911021" h="2145023">
                  <a:moveTo>
                    <a:pt x="0" y="0"/>
                  </a:moveTo>
                  <a:lnTo>
                    <a:pt x="1911021" y="0"/>
                  </a:lnTo>
                  <a:lnTo>
                    <a:pt x="1911021" y="2145023"/>
                  </a:lnTo>
                  <a:lnTo>
                    <a:pt x="0" y="2145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9773" y="3977005"/>
            <a:ext cx="561091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46334" y="5629916"/>
            <a:ext cx="10310307" cy="296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 conclusion, we've covered the essential steps for setting up a small office network using Cisco Packet Tracer. Key takeaways include the importance of thoughtful design, meticulous configuration, and thorough testing to ensure a robust and efficient network. This process is crucial for reliable interconnectivity in any office environment.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45224" y="1028700"/>
            <a:ext cx="8397551" cy="8229600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21480"/>
            <a:ext cx="16230600" cy="6636820"/>
            <a:chOff x="0" y="0"/>
            <a:chExt cx="4274726" cy="174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747969"/>
            </a:xfrm>
            <a:custGeom>
              <a:avLst/>
              <a:gdLst/>
              <a:ahLst/>
              <a:cxnLst/>
              <a:rect l="l" t="t" r="r" b="b"/>
              <a:pathLst>
                <a:path w="4274726" h="1747969">
                  <a:moveTo>
                    <a:pt x="0" y="0"/>
                  </a:moveTo>
                  <a:lnTo>
                    <a:pt x="4274726" y="0"/>
                  </a:lnTo>
                  <a:lnTo>
                    <a:pt x="4274726" y="1747969"/>
                  </a:lnTo>
                  <a:lnTo>
                    <a:pt x="0" y="17479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78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03405" y="3374207"/>
            <a:ext cx="4100463" cy="952500"/>
            <a:chOff x="0" y="0"/>
            <a:chExt cx="1079957" cy="250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9957" cy="250864"/>
            </a:xfrm>
            <a:custGeom>
              <a:avLst/>
              <a:gdLst/>
              <a:ahLst/>
              <a:cxnLst/>
              <a:rect l="l" t="t" r="r" b="b"/>
              <a:pathLst>
                <a:path w="1079957" h="250864">
                  <a:moveTo>
                    <a:pt x="0" y="0"/>
                  </a:moveTo>
                  <a:lnTo>
                    <a:pt x="1079957" y="0"/>
                  </a:lnTo>
                  <a:lnTo>
                    <a:pt x="1079957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79957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03405" y="3850457"/>
            <a:ext cx="4100463" cy="4762500"/>
            <a:chOff x="0" y="0"/>
            <a:chExt cx="1079957" cy="12543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9957" cy="1254321"/>
            </a:xfrm>
            <a:custGeom>
              <a:avLst/>
              <a:gdLst/>
              <a:ahLst/>
              <a:cxnLst/>
              <a:rect l="l" t="t" r="r" b="b"/>
              <a:pathLst>
                <a:path w="1079957" h="1254321">
                  <a:moveTo>
                    <a:pt x="0" y="0"/>
                  </a:moveTo>
                  <a:lnTo>
                    <a:pt x="1079957" y="0"/>
                  </a:lnTo>
                  <a:lnTo>
                    <a:pt x="1079957" y="1254321"/>
                  </a:lnTo>
                  <a:lnTo>
                    <a:pt x="0" y="1254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79957" cy="129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90546" y="3374207"/>
            <a:ext cx="4100463" cy="952500"/>
            <a:chOff x="0" y="0"/>
            <a:chExt cx="1079957" cy="2508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9957" cy="250864"/>
            </a:xfrm>
            <a:custGeom>
              <a:avLst/>
              <a:gdLst/>
              <a:ahLst/>
              <a:cxnLst/>
              <a:rect l="l" t="t" r="r" b="b"/>
              <a:pathLst>
                <a:path w="1079957" h="250864">
                  <a:moveTo>
                    <a:pt x="0" y="0"/>
                  </a:moveTo>
                  <a:lnTo>
                    <a:pt x="1079957" y="0"/>
                  </a:lnTo>
                  <a:lnTo>
                    <a:pt x="1079957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79957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90546" y="3850457"/>
            <a:ext cx="4100463" cy="4762500"/>
            <a:chOff x="0" y="0"/>
            <a:chExt cx="1079957" cy="12543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9957" cy="1254321"/>
            </a:xfrm>
            <a:custGeom>
              <a:avLst/>
              <a:gdLst/>
              <a:ahLst/>
              <a:cxnLst/>
              <a:rect l="l" t="t" r="r" b="b"/>
              <a:pathLst>
                <a:path w="1079957" h="1254321">
                  <a:moveTo>
                    <a:pt x="0" y="0"/>
                  </a:moveTo>
                  <a:lnTo>
                    <a:pt x="1079957" y="0"/>
                  </a:lnTo>
                  <a:lnTo>
                    <a:pt x="1079957" y="1254321"/>
                  </a:lnTo>
                  <a:lnTo>
                    <a:pt x="0" y="1254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79957" cy="129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77686" y="3374207"/>
            <a:ext cx="4100463" cy="952500"/>
            <a:chOff x="0" y="0"/>
            <a:chExt cx="1079957" cy="2508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9957" cy="250864"/>
            </a:xfrm>
            <a:custGeom>
              <a:avLst/>
              <a:gdLst/>
              <a:ahLst/>
              <a:cxnLst/>
              <a:rect l="l" t="t" r="r" b="b"/>
              <a:pathLst>
                <a:path w="1079957" h="250864">
                  <a:moveTo>
                    <a:pt x="0" y="0"/>
                  </a:moveTo>
                  <a:lnTo>
                    <a:pt x="1079957" y="0"/>
                  </a:lnTo>
                  <a:lnTo>
                    <a:pt x="1079957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79957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077686" y="3850457"/>
            <a:ext cx="4100463" cy="4762500"/>
            <a:chOff x="0" y="0"/>
            <a:chExt cx="1079957" cy="125432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9957" cy="1254321"/>
            </a:xfrm>
            <a:custGeom>
              <a:avLst/>
              <a:gdLst/>
              <a:ahLst/>
              <a:cxnLst/>
              <a:rect l="l" t="t" r="r" b="b"/>
              <a:pathLst>
                <a:path w="1079957" h="1254321">
                  <a:moveTo>
                    <a:pt x="0" y="0"/>
                  </a:moveTo>
                  <a:lnTo>
                    <a:pt x="1079957" y="0"/>
                  </a:lnTo>
                  <a:lnTo>
                    <a:pt x="1079957" y="1254321"/>
                  </a:lnTo>
                  <a:lnTo>
                    <a:pt x="0" y="1254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79957" cy="129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465443" y="4326707"/>
            <a:ext cx="2186828" cy="3091535"/>
          </a:xfrm>
          <a:custGeom>
            <a:avLst/>
            <a:gdLst/>
            <a:ahLst/>
            <a:cxnLst/>
            <a:rect l="l" t="t" r="r" b="b"/>
            <a:pathLst>
              <a:path w="2186828" h="3091535">
                <a:moveTo>
                  <a:pt x="0" y="0"/>
                </a:moveTo>
                <a:lnTo>
                  <a:pt x="2186828" y="0"/>
                </a:lnTo>
                <a:lnTo>
                  <a:pt x="2186828" y="3091535"/>
                </a:lnTo>
                <a:lnTo>
                  <a:pt x="0" y="3091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3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973751" y="4775551"/>
            <a:ext cx="2340498" cy="2328677"/>
          </a:xfrm>
          <a:custGeom>
            <a:avLst/>
            <a:gdLst/>
            <a:ahLst/>
            <a:cxnLst/>
            <a:rect l="l" t="t" r="r" b="b"/>
            <a:pathLst>
              <a:path w="2340498" h="2328677">
                <a:moveTo>
                  <a:pt x="0" y="0"/>
                </a:moveTo>
                <a:lnTo>
                  <a:pt x="2340498" y="0"/>
                </a:lnTo>
                <a:lnTo>
                  <a:pt x="2340498" y="2328678"/>
                </a:lnTo>
                <a:lnTo>
                  <a:pt x="0" y="2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3080132" y="4343820"/>
            <a:ext cx="2095572" cy="3057308"/>
          </a:xfrm>
          <a:custGeom>
            <a:avLst/>
            <a:gdLst/>
            <a:ahLst/>
            <a:cxnLst/>
            <a:rect l="l" t="t" r="r" b="b"/>
            <a:pathLst>
              <a:path w="2095572" h="3057308">
                <a:moveTo>
                  <a:pt x="0" y="0"/>
                </a:moveTo>
                <a:lnTo>
                  <a:pt x="2095572" y="0"/>
                </a:lnTo>
                <a:lnTo>
                  <a:pt x="2095572" y="3057308"/>
                </a:lnTo>
                <a:lnTo>
                  <a:pt x="0" y="305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404938" y="914400"/>
            <a:ext cx="1547812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MEET OUR GROUP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76195" y="3519939"/>
            <a:ext cx="3554883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Teacher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63336" y="3519939"/>
            <a:ext cx="3554883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Student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50477" y="3519939"/>
            <a:ext cx="3554883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Student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76195" y="7277423"/>
            <a:ext cx="3554883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Muhaimen Khan</a:t>
            </a:r>
          </a:p>
          <a:p>
            <a:pPr algn="ctr">
              <a:lnSpc>
                <a:spcPts val="2939"/>
              </a:lnSpc>
            </a:pPr>
            <a:r>
              <a:rPr lang="en-US" sz="2799" b="1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Lecturer</a:t>
            </a:r>
          </a:p>
          <a:p>
            <a:pPr marL="0" lvl="0" indent="0" algn="ctr">
              <a:lnSpc>
                <a:spcPts val="2939"/>
              </a:lnSpc>
            </a:pPr>
            <a:r>
              <a:rPr lang="en-US" sz="2799" b="1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Dept. of CSE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66558" y="7276470"/>
            <a:ext cx="3554883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Saifulla Tanim</a:t>
            </a: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222002014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59313" y="7276470"/>
            <a:ext cx="3537210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Mim Akter</a:t>
            </a: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222002104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85227"/>
            <a:ext cx="16725507" cy="9146706"/>
            <a:chOff x="0" y="0"/>
            <a:chExt cx="4405072" cy="2409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5072" cy="2409009"/>
            </a:xfrm>
            <a:custGeom>
              <a:avLst/>
              <a:gdLst/>
              <a:ahLst/>
              <a:cxnLst/>
              <a:rect l="l" t="t" r="r" b="b"/>
              <a:pathLst>
                <a:path w="4405072" h="2409009">
                  <a:moveTo>
                    <a:pt x="0" y="0"/>
                  </a:moveTo>
                  <a:lnTo>
                    <a:pt x="4405072" y="0"/>
                  </a:lnTo>
                  <a:lnTo>
                    <a:pt x="4405072" y="2409009"/>
                  </a:lnTo>
                  <a:lnTo>
                    <a:pt x="0" y="24090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05072" cy="2447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98860" y="1028700"/>
            <a:ext cx="3158872" cy="733777"/>
            <a:chOff x="0" y="0"/>
            <a:chExt cx="1079957" cy="250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9957" cy="250864"/>
            </a:xfrm>
            <a:custGeom>
              <a:avLst/>
              <a:gdLst/>
              <a:ahLst/>
              <a:cxnLst/>
              <a:rect l="l" t="t" r="r" b="b"/>
              <a:pathLst>
                <a:path w="1079957" h="250864">
                  <a:moveTo>
                    <a:pt x="0" y="0"/>
                  </a:moveTo>
                  <a:lnTo>
                    <a:pt x="1079957" y="0"/>
                  </a:lnTo>
                  <a:lnTo>
                    <a:pt x="1079957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79957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98860" y="5498500"/>
            <a:ext cx="3158872" cy="733777"/>
            <a:chOff x="0" y="0"/>
            <a:chExt cx="1079957" cy="250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9957" cy="250864"/>
            </a:xfrm>
            <a:custGeom>
              <a:avLst/>
              <a:gdLst/>
              <a:ahLst/>
              <a:cxnLst/>
              <a:rect l="l" t="t" r="r" b="b"/>
              <a:pathLst>
                <a:path w="1079957" h="250864">
                  <a:moveTo>
                    <a:pt x="0" y="0"/>
                  </a:moveTo>
                  <a:lnTo>
                    <a:pt x="1079957" y="0"/>
                  </a:lnTo>
                  <a:lnTo>
                    <a:pt x="1079957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79957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98860" y="1395588"/>
            <a:ext cx="3158872" cy="3668885"/>
            <a:chOff x="0" y="0"/>
            <a:chExt cx="1079957" cy="1254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9957" cy="1254321"/>
            </a:xfrm>
            <a:custGeom>
              <a:avLst/>
              <a:gdLst/>
              <a:ahLst/>
              <a:cxnLst/>
              <a:rect l="l" t="t" r="r" b="b"/>
              <a:pathLst>
                <a:path w="1079957" h="1254321">
                  <a:moveTo>
                    <a:pt x="0" y="0"/>
                  </a:moveTo>
                  <a:lnTo>
                    <a:pt x="1079957" y="0"/>
                  </a:lnTo>
                  <a:lnTo>
                    <a:pt x="1079957" y="1254321"/>
                  </a:lnTo>
                  <a:lnTo>
                    <a:pt x="0" y="1254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79957" cy="129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98860" y="5865389"/>
            <a:ext cx="3158872" cy="3668885"/>
            <a:chOff x="0" y="0"/>
            <a:chExt cx="1079957" cy="12543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9957" cy="1254321"/>
            </a:xfrm>
            <a:custGeom>
              <a:avLst/>
              <a:gdLst/>
              <a:ahLst/>
              <a:cxnLst/>
              <a:rect l="l" t="t" r="r" b="b"/>
              <a:pathLst>
                <a:path w="1079957" h="1254321">
                  <a:moveTo>
                    <a:pt x="0" y="0"/>
                  </a:moveTo>
                  <a:lnTo>
                    <a:pt x="1079957" y="0"/>
                  </a:lnTo>
                  <a:lnTo>
                    <a:pt x="1079957" y="1254321"/>
                  </a:lnTo>
                  <a:lnTo>
                    <a:pt x="0" y="1254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79957" cy="129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40802" y="1028700"/>
            <a:ext cx="3158872" cy="733777"/>
            <a:chOff x="0" y="0"/>
            <a:chExt cx="1079957" cy="2508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9957" cy="250864"/>
            </a:xfrm>
            <a:custGeom>
              <a:avLst/>
              <a:gdLst/>
              <a:ahLst/>
              <a:cxnLst/>
              <a:rect l="l" t="t" r="r" b="b"/>
              <a:pathLst>
                <a:path w="1079957" h="250864">
                  <a:moveTo>
                    <a:pt x="0" y="0"/>
                  </a:moveTo>
                  <a:lnTo>
                    <a:pt x="1079957" y="0"/>
                  </a:lnTo>
                  <a:lnTo>
                    <a:pt x="1079957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79957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40802" y="5498500"/>
            <a:ext cx="3158872" cy="733777"/>
            <a:chOff x="0" y="0"/>
            <a:chExt cx="1079957" cy="2508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9957" cy="250864"/>
            </a:xfrm>
            <a:custGeom>
              <a:avLst/>
              <a:gdLst/>
              <a:ahLst/>
              <a:cxnLst/>
              <a:rect l="l" t="t" r="r" b="b"/>
              <a:pathLst>
                <a:path w="1079957" h="250864">
                  <a:moveTo>
                    <a:pt x="0" y="0"/>
                  </a:moveTo>
                  <a:lnTo>
                    <a:pt x="1079957" y="0"/>
                  </a:lnTo>
                  <a:lnTo>
                    <a:pt x="1079957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79957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940802" y="1395588"/>
            <a:ext cx="3158872" cy="3668885"/>
            <a:chOff x="0" y="0"/>
            <a:chExt cx="1079957" cy="12543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9957" cy="1254321"/>
            </a:xfrm>
            <a:custGeom>
              <a:avLst/>
              <a:gdLst/>
              <a:ahLst/>
              <a:cxnLst/>
              <a:rect l="l" t="t" r="r" b="b"/>
              <a:pathLst>
                <a:path w="1079957" h="1254321">
                  <a:moveTo>
                    <a:pt x="0" y="0"/>
                  </a:moveTo>
                  <a:lnTo>
                    <a:pt x="1079957" y="0"/>
                  </a:lnTo>
                  <a:lnTo>
                    <a:pt x="1079957" y="1254321"/>
                  </a:lnTo>
                  <a:lnTo>
                    <a:pt x="0" y="1254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79957" cy="129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940802" y="5865389"/>
            <a:ext cx="3158872" cy="3668885"/>
            <a:chOff x="0" y="0"/>
            <a:chExt cx="1079957" cy="125432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79957" cy="1254321"/>
            </a:xfrm>
            <a:custGeom>
              <a:avLst/>
              <a:gdLst/>
              <a:ahLst/>
              <a:cxnLst/>
              <a:rect l="l" t="t" r="r" b="b"/>
              <a:pathLst>
                <a:path w="1079957" h="1254321">
                  <a:moveTo>
                    <a:pt x="0" y="0"/>
                  </a:moveTo>
                  <a:lnTo>
                    <a:pt x="1079957" y="0"/>
                  </a:lnTo>
                  <a:lnTo>
                    <a:pt x="1079957" y="1254321"/>
                  </a:lnTo>
                  <a:lnTo>
                    <a:pt x="0" y="1254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079957" cy="129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782743" y="1028700"/>
            <a:ext cx="3158872" cy="733777"/>
            <a:chOff x="0" y="0"/>
            <a:chExt cx="1079957" cy="2508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79957" cy="250864"/>
            </a:xfrm>
            <a:custGeom>
              <a:avLst/>
              <a:gdLst/>
              <a:ahLst/>
              <a:cxnLst/>
              <a:rect l="l" t="t" r="r" b="b"/>
              <a:pathLst>
                <a:path w="1079957" h="250864">
                  <a:moveTo>
                    <a:pt x="0" y="0"/>
                  </a:moveTo>
                  <a:lnTo>
                    <a:pt x="1079957" y="0"/>
                  </a:lnTo>
                  <a:lnTo>
                    <a:pt x="1079957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079957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782743" y="5498500"/>
            <a:ext cx="3158872" cy="733777"/>
            <a:chOff x="0" y="0"/>
            <a:chExt cx="1079957" cy="25086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79957" cy="250864"/>
            </a:xfrm>
            <a:custGeom>
              <a:avLst/>
              <a:gdLst/>
              <a:ahLst/>
              <a:cxnLst/>
              <a:rect l="l" t="t" r="r" b="b"/>
              <a:pathLst>
                <a:path w="1079957" h="250864">
                  <a:moveTo>
                    <a:pt x="0" y="0"/>
                  </a:moveTo>
                  <a:lnTo>
                    <a:pt x="1079957" y="0"/>
                  </a:lnTo>
                  <a:lnTo>
                    <a:pt x="1079957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079957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782743" y="1395588"/>
            <a:ext cx="3158872" cy="3668885"/>
            <a:chOff x="0" y="0"/>
            <a:chExt cx="1079957" cy="125432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79957" cy="1254321"/>
            </a:xfrm>
            <a:custGeom>
              <a:avLst/>
              <a:gdLst/>
              <a:ahLst/>
              <a:cxnLst/>
              <a:rect l="l" t="t" r="r" b="b"/>
              <a:pathLst>
                <a:path w="1079957" h="1254321">
                  <a:moveTo>
                    <a:pt x="0" y="0"/>
                  </a:moveTo>
                  <a:lnTo>
                    <a:pt x="1079957" y="0"/>
                  </a:lnTo>
                  <a:lnTo>
                    <a:pt x="1079957" y="1254321"/>
                  </a:lnTo>
                  <a:lnTo>
                    <a:pt x="0" y="1254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079957" cy="129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782743" y="5865389"/>
            <a:ext cx="3158872" cy="3668885"/>
            <a:chOff x="0" y="0"/>
            <a:chExt cx="1079957" cy="125432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79957" cy="1254321"/>
            </a:xfrm>
            <a:custGeom>
              <a:avLst/>
              <a:gdLst/>
              <a:ahLst/>
              <a:cxnLst/>
              <a:rect l="l" t="t" r="r" b="b"/>
              <a:pathLst>
                <a:path w="1079957" h="1254321">
                  <a:moveTo>
                    <a:pt x="0" y="0"/>
                  </a:moveTo>
                  <a:lnTo>
                    <a:pt x="1079957" y="0"/>
                  </a:lnTo>
                  <a:lnTo>
                    <a:pt x="1079957" y="1254321"/>
                  </a:lnTo>
                  <a:lnTo>
                    <a:pt x="0" y="1254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079957" cy="1292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4854465" y="2312810"/>
            <a:ext cx="1647663" cy="1834442"/>
          </a:xfrm>
          <a:custGeom>
            <a:avLst/>
            <a:gdLst/>
            <a:ahLst/>
            <a:cxnLst/>
            <a:rect l="l" t="t" r="r" b="b"/>
            <a:pathLst>
              <a:path w="1647663" h="1834442">
                <a:moveTo>
                  <a:pt x="0" y="0"/>
                </a:moveTo>
                <a:lnTo>
                  <a:pt x="1647663" y="0"/>
                </a:lnTo>
                <a:lnTo>
                  <a:pt x="1647663" y="1834442"/>
                </a:lnTo>
                <a:lnTo>
                  <a:pt x="0" y="1834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8738098" y="2312810"/>
            <a:ext cx="1564279" cy="1834442"/>
          </a:xfrm>
          <a:custGeom>
            <a:avLst/>
            <a:gdLst/>
            <a:ahLst/>
            <a:cxnLst/>
            <a:rect l="l" t="t" r="r" b="b"/>
            <a:pathLst>
              <a:path w="1564279" h="1834442">
                <a:moveTo>
                  <a:pt x="0" y="0"/>
                </a:moveTo>
                <a:lnTo>
                  <a:pt x="1564279" y="0"/>
                </a:lnTo>
                <a:lnTo>
                  <a:pt x="1564279" y="1834442"/>
                </a:lnTo>
                <a:lnTo>
                  <a:pt x="0" y="1834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2545018" y="2312810"/>
            <a:ext cx="1634321" cy="1834442"/>
          </a:xfrm>
          <a:custGeom>
            <a:avLst/>
            <a:gdLst/>
            <a:ahLst/>
            <a:cxnLst/>
            <a:rect l="l" t="t" r="r" b="b"/>
            <a:pathLst>
              <a:path w="1634321" h="1834442">
                <a:moveTo>
                  <a:pt x="0" y="0"/>
                </a:moveTo>
                <a:lnTo>
                  <a:pt x="1634321" y="0"/>
                </a:lnTo>
                <a:lnTo>
                  <a:pt x="1634321" y="1834442"/>
                </a:lnTo>
                <a:lnTo>
                  <a:pt x="0" y="1834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4309010" y="1127844"/>
            <a:ext cx="2738574" cy="47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2773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Introduction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309010" y="5442295"/>
            <a:ext cx="2738574" cy="78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</a:pPr>
            <a:r>
              <a:rPr lang="en-US" sz="2273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Configuration Steps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150951" y="1127844"/>
            <a:ext cx="2738574" cy="47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2773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Objectives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92892" y="1012345"/>
            <a:ext cx="2738574" cy="718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073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Network Components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150951" y="5513415"/>
            <a:ext cx="2738574" cy="718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073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Challenges and Solutions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992892" y="5588027"/>
            <a:ext cx="2738574" cy="48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Conclusion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04937" y="-12332"/>
            <a:ext cx="15478125" cy="78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TABLE OF CONTENTS</a:t>
            </a:r>
          </a:p>
        </p:txBody>
      </p:sp>
      <p:sp>
        <p:nvSpPr>
          <p:cNvPr id="51" name="Freeform 51"/>
          <p:cNvSpPr/>
          <p:nvPr/>
        </p:nvSpPr>
        <p:spPr>
          <a:xfrm>
            <a:off x="4801059" y="6960078"/>
            <a:ext cx="1663368" cy="1636149"/>
          </a:xfrm>
          <a:custGeom>
            <a:avLst/>
            <a:gdLst/>
            <a:ahLst/>
            <a:cxnLst/>
            <a:rect l="l" t="t" r="r" b="b"/>
            <a:pathLst>
              <a:path w="1663368" h="1636149">
                <a:moveTo>
                  <a:pt x="0" y="0"/>
                </a:moveTo>
                <a:lnTo>
                  <a:pt x="1663368" y="0"/>
                </a:lnTo>
                <a:lnTo>
                  <a:pt x="1663368" y="1636150"/>
                </a:lnTo>
                <a:lnTo>
                  <a:pt x="0" y="1636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12737404" y="6960078"/>
            <a:ext cx="1249550" cy="1659091"/>
          </a:xfrm>
          <a:custGeom>
            <a:avLst/>
            <a:gdLst/>
            <a:ahLst/>
            <a:cxnLst/>
            <a:rect l="l" t="t" r="r" b="b"/>
            <a:pathLst>
              <a:path w="1249550" h="1659091">
                <a:moveTo>
                  <a:pt x="0" y="0"/>
                </a:moveTo>
                <a:lnTo>
                  <a:pt x="1249549" y="0"/>
                </a:lnTo>
                <a:lnTo>
                  <a:pt x="1249549" y="1659091"/>
                </a:lnTo>
                <a:lnTo>
                  <a:pt x="0" y="1659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3" name="Group 53"/>
          <p:cNvGrpSpPr/>
          <p:nvPr/>
        </p:nvGrpSpPr>
        <p:grpSpPr>
          <a:xfrm>
            <a:off x="8244724" y="7247895"/>
            <a:ext cx="2854949" cy="1060515"/>
            <a:chOff x="0" y="0"/>
            <a:chExt cx="3806599" cy="1414021"/>
          </a:xfrm>
        </p:grpSpPr>
        <p:sp>
          <p:nvSpPr>
            <p:cNvPr id="54" name="Freeform 54"/>
            <p:cNvSpPr/>
            <p:nvPr/>
          </p:nvSpPr>
          <p:spPr>
            <a:xfrm>
              <a:off x="0" y="281264"/>
              <a:ext cx="2163251" cy="1132757"/>
            </a:xfrm>
            <a:custGeom>
              <a:avLst/>
              <a:gdLst/>
              <a:ahLst/>
              <a:cxnLst/>
              <a:rect l="l" t="t" r="r" b="b"/>
              <a:pathLst>
                <a:path w="2163251" h="1132757">
                  <a:moveTo>
                    <a:pt x="0" y="0"/>
                  </a:moveTo>
                  <a:lnTo>
                    <a:pt x="2163251" y="0"/>
                  </a:lnTo>
                  <a:lnTo>
                    <a:pt x="2163251" y="1132757"/>
                  </a:lnTo>
                  <a:lnTo>
                    <a:pt x="0" y="1132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AutoShape 55"/>
            <p:cNvSpPr/>
            <p:nvPr/>
          </p:nvSpPr>
          <p:spPr>
            <a:xfrm flipV="1">
              <a:off x="1926957" y="67298"/>
              <a:ext cx="1840788" cy="1062779"/>
            </a:xfrm>
            <a:prstGeom prst="line">
              <a:avLst/>
            </a:prstGeom>
            <a:ln w="155418" cap="flat">
              <a:solidFill>
                <a:srgbClr val="1C014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23974" y="1028700"/>
            <a:ext cx="10840399" cy="8229600"/>
            <a:chOff x="0" y="0"/>
            <a:chExt cx="2855085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5085" cy="2167467"/>
            </a:xfrm>
            <a:custGeom>
              <a:avLst/>
              <a:gdLst/>
              <a:ahLst/>
              <a:cxnLst/>
              <a:rect l="l" t="t" r="r" b="b"/>
              <a:pathLst>
                <a:path w="2855085" h="2167467">
                  <a:moveTo>
                    <a:pt x="0" y="0"/>
                  </a:moveTo>
                  <a:lnTo>
                    <a:pt x="2855085" y="0"/>
                  </a:lnTo>
                  <a:lnTo>
                    <a:pt x="285508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55085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85628" y="5504857"/>
            <a:ext cx="10117092" cy="3432928"/>
            <a:chOff x="0" y="0"/>
            <a:chExt cx="2664584" cy="9041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4584" cy="904146"/>
            </a:xfrm>
            <a:custGeom>
              <a:avLst/>
              <a:gdLst/>
              <a:ahLst/>
              <a:cxnLst/>
              <a:rect l="l" t="t" r="r" b="b"/>
              <a:pathLst>
                <a:path w="2664584" h="904146">
                  <a:moveTo>
                    <a:pt x="0" y="0"/>
                  </a:moveTo>
                  <a:lnTo>
                    <a:pt x="2664584" y="0"/>
                  </a:lnTo>
                  <a:lnTo>
                    <a:pt x="2664584" y="904146"/>
                  </a:lnTo>
                  <a:lnTo>
                    <a:pt x="0" y="904146"/>
                  </a:lnTo>
                  <a:close/>
                </a:path>
              </a:pathLst>
            </a:custGeom>
            <a:solidFill>
              <a:srgbClr val="4C527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64584" cy="942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60367" y="6104875"/>
            <a:ext cx="9767613" cy="214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40"/>
              </a:lnSpc>
              <a:spcBef>
                <a:spcPct val="0"/>
              </a:spcBef>
            </a:pPr>
            <a:r>
              <a:rPr lang="en-US" sz="2893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This project simulates a small office network with four departments using Cisco Packet Tracer. It demonstrates device setup, IP configuration, and static routing to ensure efficient communication and connectivity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7150" y="3410267"/>
            <a:ext cx="6423974" cy="335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INTRODUCTION</a:t>
            </a:r>
          </a:p>
          <a:p>
            <a:pPr algn="r">
              <a:lnSpc>
                <a:spcPts val="8959"/>
              </a:lnSpc>
            </a:pPr>
            <a:endParaRPr lang="en-US" sz="6399">
              <a:solidFill>
                <a:srgbClr val="FFFFFF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8765902" y="1734147"/>
            <a:ext cx="6156543" cy="3409353"/>
            <a:chOff x="0" y="0"/>
            <a:chExt cx="8208725" cy="45458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0797" cy="4097305"/>
            </a:xfrm>
            <a:custGeom>
              <a:avLst/>
              <a:gdLst/>
              <a:ahLst/>
              <a:cxnLst/>
              <a:rect l="l" t="t" r="r" b="b"/>
              <a:pathLst>
                <a:path w="3210797" h="4097305">
                  <a:moveTo>
                    <a:pt x="0" y="0"/>
                  </a:moveTo>
                  <a:lnTo>
                    <a:pt x="3210797" y="0"/>
                  </a:lnTo>
                  <a:lnTo>
                    <a:pt x="3210797" y="4097305"/>
                  </a:lnTo>
                  <a:lnTo>
                    <a:pt x="0" y="4097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4997927" y="448499"/>
              <a:ext cx="3210797" cy="4097305"/>
            </a:xfrm>
            <a:custGeom>
              <a:avLst/>
              <a:gdLst/>
              <a:ahLst/>
              <a:cxnLst/>
              <a:rect l="l" t="t" r="r" b="b"/>
              <a:pathLst>
                <a:path w="3210797" h="4097305">
                  <a:moveTo>
                    <a:pt x="3210798" y="0"/>
                  </a:moveTo>
                  <a:lnTo>
                    <a:pt x="0" y="0"/>
                  </a:lnTo>
                  <a:lnTo>
                    <a:pt x="0" y="4097305"/>
                  </a:lnTo>
                  <a:lnTo>
                    <a:pt x="3210798" y="4097305"/>
                  </a:lnTo>
                  <a:lnTo>
                    <a:pt x="3210798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571344" y="3862907"/>
              <a:ext cx="2593339" cy="419924"/>
            </a:xfrm>
            <a:custGeom>
              <a:avLst/>
              <a:gdLst/>
              <a:ahLst/>
              <a:cxnLst/>
              <a:rect l="l" t="t" r="r" b="b"/>
              <a:pathLst>
                <a:path w="2593339" h="419924">
                  <a:moveTo>
                    <a:pt x="0" y="0"/>
                  </a:moveTo>
                  <a:lnTo>
                    <a:pt x="2593338" y="0"/>
                  </a:lnTo>
                  <a:lnTo>
                    <a:pt x="2593338" y="419925"/>
                  </a:lnTo>
                  <a:lnTo>
                    <a:pt x="0" y="41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68808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524495" y="4097305"/>
              <a:ext cx="2532191" cy="419924"/>
            </a:xfrm>
            <a:custGeom>
              <a:avLst/>
              <a:gdLst/>
              <a:ahLst/>
              <a:cxnLst/>
              <a:rect l="l" t="t" r="r" b="b"/>
              <a:pathLst>
                <a:path w="2532191" h="419924">
                  <a:moveTo>
                    <a:pt x="0" y="0"/>
                  </a:moveTo>
                  <a:lnTo>
                    <a:pt x="2532191" y="0"/>
                  </a:lnTo>
                  <a:lnTo>
                    <a:pt x="2532191" y="419924"/>
                  </a:lnTo>
                  <a:lnTo>
                    <a:pt x="0" y="419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688085" r="-24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4938" y="914400"/>
            <a:ext cx="1547812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OBJECTIVES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621480"/>
            <a:ext cx="16230600" cy="1666875"/>
            <a:chOff x="0" y="0"/>
            <a:chExt cx="4274726" cy="4390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439012"/>
            </a:xfrm>
            <a:custGeom>
              <a:avLst/>
              <a:gdLst/>
              <a:ahLst/>
              <a:cxnLst/>
              <a:rect l="l" t="t" r="r" b="b"/>
              <a:pathLst>
                <a:path w="4274726" h="439012">
                  <a:moveTo>
                    <a:pt x="0" y="0"/>
                  </a:moveTo>
                  <a:lnTo>
                    <a:pt x="4274726" y="0"/>
                  </a:lnTo>
                  <a:lnTo>
                    <a:pt x="4274726" y="439012"/>
                  </a:lnTo>
                  <a:lnTo>
                    <a:pt x="0" y="439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477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4938" y="3085348"/>
            <a:ext cx="15478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Design and configure a small office network.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106453"/>
            <a:ext cx="16230600" cy="1666875"/>
            <a:chOff x="0" y="0"/>
            <a:chExt cx="4274726" cy="4390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439012"/>
            </a:xfrm>
            <a:custGeom>
              <a:avLst/>
              <a:gdLst/>
              <a:ahLst/>
              <a:cxnLst/>
              <a:rect l="l" t="t" r="r" b="b"/>
              <a:pathLst>
                <a:path w="4274726" h="439012">
                  <a:moveTo>
                    <a:pt x="0" y="0"/>
                  </a:moveTo>
                  <a:lnTo>
                    <a:pt x="4274726" y="0"/>
                  </a:lnTo>
                  <a:lnTo>
                    <a:pt x="4274726" y="439012"/>
                  </a:lnTo>
                  <a:lnTo>
                    <a:pt x="0" y="439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274726" cy="477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00773" y="5506979"/>
            <a:ext cx="13286455" cy="132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Implement IP addressing and routing.</a:t>
            </a:r>
          </a:p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7591425"/>
            <a:ext cx="16230600" cy="1666875"/>
            <a:chOff x="0" y="0"/>
            <a:chExt cx="4274726" cy="4390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4726" cy="439012"/>
            </a:xfrm>
            <a:custGeom>
              <a:avLst/>
              <a:gdLst/>
              <a:ahLst/>
              <a:cxnLst/>
              <a:rect l="l" t="t" r="r" b="b"/>
              <a:pathLst>
                <a:path w="4274726" h="439012">
                  <a:moveTo>
                    <a:pt x="0" y="0"/>
                  </a:moveTo>
                  <a:lnTo>
                    <a:pt x="4274726" y="0"/>
                  </a:lnTo>
                  <a:lnTo>
                    <a:pt x="4274726" y="439012"/>
                  </a:lnTo>
                  <a:lnTo>
                    <a:pt x="0" y="439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74726" cy="477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4938" y="8122544"/>
            <a:ext cx="15478125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Ensure seamless communication and connectivity.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4938" y="914400"/>
            <a:ext cx="1547812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NETWORK COMPONENTS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59054" y="2917667"/>
            <a:ext cx="6338111" cy="2571750"/>
            <a:chOff x="0" y="0"/>
            <a:chExt cx="1669297" cy="677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9297" cy="677333"/>
            </a:xfrm>
            <a:custGeom>
              <a:avLst/>
              <a:gdLst/>
              <a:ahLst/>
              <a:cxnLst/>
              <a:rect l="l" t="t" r="r" b="b"/>
              <a:pathLst>
                <a:path w="1669297" h="677333">
                  <a:moveTo>
                    <a:pt x="0" y="0"/>
                  </a:moveTo>
                  <a:lnTo>
                    <a:pt x="1669297" y="0"/>
                  </a:lnTo>
                  <a:lnTo>
                    <a:pt x="1669297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69297" cy="71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59054" y="6299403"/>
            <a:ext cx="6338111" cy="2571750"/>
            <a:chOff x="0" y="0"/>
            <a:chExt cx="1669297" cy="677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9297" cy="677333"/>
            </a:xfrm>
            <a:custGeom>
              <a:avLst/>
              <a:gdLst/>
              <a:ahLst/>
              <a:cxnLst/>
              <a:rect l="l" t="t" r="r" b="b"/>
              <a:pathLst>
                <a:path w="1669297" h="677333">
                  <a:moveTo>
                    <a:pt x="0" y="0"/>
                  </a:moveTo>
                  <a:lnTo>
                    <a:pt x="1669297" y="0"/>
                  </a:lnTo>
                  <a:lnTo>
                    <a:pt x="1669297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69297" cy="71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048939" y="5894591"/>
            <a:ext cx="2096453" cy="3381375"/>
          </a:xfrm>
          <a:custGeom>
            <a:avLst/>
            <a:gdLst/>
            <a:ahLst/>
            <a:cxnLst/>
            <a:rect l="l" t="t" r="r" b="b"/>
            <a:pathLst>
              <a:path w="2096453" h="3381375">
                <a:moveTo>
                  <a:pt x="0" y="0"/>
                </a:moveTo>
                <a:lnTo>
                  <a:pt x="2096452" y="0"/>
                </a:lnTo>
                <a:lnTo>
                  <a:pt x="2096452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35373" y="2512674"/>
            <a:ext cx="2323927" cy="3381375"/>
          </a:xfrm>
          <a:custGeom>
            <a:avLst/>
            <a:gdLst/>
            <a:ahLst/>
            <a:cxnLst/>
            <a:rect l="l" t="t" r="r" b="b"/>
            <a:pathLst>
              <a:path w="2323927" h="3381375">
                <a:moveTo>
                  <a:pt x="0" y="0"/>
                </a:moveTo>
                <a:lnTo>
                  <a:pt x="2323927" y="0"/>
                </a:lnTo>
                <a:lnTo>
                  <a:pt x="2323927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982373" y="3123407"/>
            <a:ext cx="4333875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Connectivity: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Devices are interconnected using switches and routers.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2373" y="6505143"/>
            <a:ext cx="4333875" cy="207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Network Segmentation: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Ensures efficient communication and traffic management.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2917667"/>
            <a:ext cx="6338111" cy="2571750"/>
            <a:chOff x="0" y="0"/>
            <a:chExt cx="1669297" cy="677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69297" cy="677333"/>
            </a:xfrm>
            <a:custGeom>
              <a:avLst/>
              <a:gdLst/>
              <a:ahLst/>
              <a:cxnLst/>
              <a:rect l="l" t="t" r="r" b="b"/>
              <a:pathLst>
                <a:path w="1669297" h="677333">
                  <a:moveTo>
                    <a:pt x="0" y="0"/>
                  </a:moveTo>
                  <a:lnTo>
                    <a:pt x="1669297" y="0"/>
                  </a:lnTo>
                  <a:lnTo>
                    <a:pt x="1669297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69297" cy="71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204724" y="2512674"/>
            <a:ext cx="2324175" cy="3381736"/>
          </a:xfrm>
          <a:custGeom>
            <a:avLst/>
            <a:gdLst/>
            <a:ahLst/>
            <a:cxnLst/>
            <a:rect l="l" t="t" r="r" b="b"/>
            <a:pathLst>
              <a:path w="2324175" h="3381736">
                <a:moveTo>
                  <a:pt x="0" y="0"/>
                </a:moveTo>
                <a:lnTo>
                  <a:pt x="2324175" y="0"/>
                </a:lnTo>
                <a:lnTo>
                  <a:pt x="2324175" y="3381736"/>
                </a:lnTo>
                <a:lnTo>
                  <a:pt x="0" y="3381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028700" y="6299403"/>
            <a:ext cx="6338111" cy="2571750"/>
            <a:chOff x="0" y="0"/>
            <a:chExt cx="1669297" cy="677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69297" cy="677333"/>
            </a:xfrm>
            <a:custGeom>
              <a:avLst/>
              <a:gdLst/>
              <a:ahLst/>
              <a:cxnLst/>
              <a:rect l="l" t="t" r="r" b="b"/>
              <a:pathLst>
                <a:path w="1669297" h="677333">
                  <a:moveTo>
                    <a:pt x="0" y="0"/>
                  </a:moveTo>
                  <a:lnTo>
                    <a:pt x="1669297" y="0"/>
                  </a:lnTo>
                  <a:lnTo>
                    <a:pt x="1669297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669297" cy="71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52019" y="3385345"/>
            <a:ext cx="4333875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Devices: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PCs, switches, printers, servers, laptops, and routers.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2019" y="6505143"/>
            <a:ext cx="4333875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IP Addressing: </a:t>
            </a: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Each department has its unique IP address range.</a:t>
            </a:r>
          </a:p>
        </p:txBody>
      </p:sp>
      <p:sp>
        <p:nvSpPr>
          <p:cNvPr id="22" name="Freeform 22"/>
          <p:cNvSpPr/>
          <p:nvPr/>
        </p:nvSpPr>
        <p:spPr>
          <a:xfrm>
            <a:off x="6204724" y="5894591"/>
            <a:ext cx="2323927" cy="3381375"/>
          </a:xfrm>
          <a:custGeom>
            <a:avLst/>
            <a:gdLst/>
            <a:ahLst/>
            <a:cxnLst/>
            <a:rect l="l" t="t" r="r" b="b"/>
            <a:pathLst>
              <a:path w="2323927" h="3381375">
                <a:moveTo>
                  <a:pt x="0" y="0"/>
                </a:moveTo>
                <a:lnTo>
                  <a:pt x="2323927" y="0"/>
                </a:lnTo>
                <a:lnTo>
                  <a:pt x="2323927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4909"/>
            <a:ext cx="16230600" cy="2014891"/>
            <a:chOff x="0" y="0"/>
            <a:chExt cx="4274726" cy="5306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530671"/>
            </a:xfrm>
            <a:custGeom>
              <a:avLst/>
              <a:gdLst/>
              <a:ahLst/>
              <a:cxnLst/>
              <a:rect l="l" t="t" r="r" b="b"/>
              <a:pathLst>
                <a:path w="4274726" h="530671">
                  <a:moveTo>
                    <a:pt x="0" y="0"/>
                  </a:moveTo>
                  <a:lnTo>
                    <a:pt x="4274726" y="0"/>
                  </a:lnTo>
                  <a:lnTo>
                    <a:pt x="4274726" y="530671"/>
                  </a:lnTo>
                  <a:lnTo>
                    <a:pt x="0" y="530671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568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52867" y="652462"/>
            <a:ext cx="14582267" cy="84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49"/>
              </a:lnSpc>
              <a:spcBef>
                <a:spcPct val="0"/>
              </a:spcBef>
            </a:pPr>
            <a:r>
              <a:rPr lang="en-US" sz="4699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Configuration Steps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352925" y="4429125"/>
            <a:ext cx="12896850" cy="1428750"/>
            <a:chOff x="0" y="0"/>
            <a:chExt cx="3396701" cy="3762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6701" cy="376296"/>
            </a:xfrm>
            <a:custGeom>
              <a:avLst/>
              <a:gdLst/>
              <a:ahLst/>
              <a:cxnLst/>
              <a:rect l="l" t="t" r="r" b="b"/>
              <a:pathLst>
                <a:path w="3396701" h="376296">
                  <a:moveTo>
                    <a:pt x="0" y="0"/>
                  </a:moveTo>
                  <a:lnTo>
                    <a:pt x="3396701" y="0"/>
                  </a:lnTo>
                  <a:lnTo>
                    <a:pt x="3396701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96701" cy="414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362450" y="2724150"/>
            <a:ext cx="12896850" cy="1428750"/>
            <a:chOff x="0" y="0"/>
            <a:chExt cx="3396701" cy="3762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96701" cy="376296"/>
            </a:xfrm>
            <a:custGeom>
              <a:avLst/>
              <a:gdLst/>
              <a:ahLst/>
              <a:cxnLst/>
              <a:rect l="l" t="t" r="r" b="b"/>
              <a:pathLst>
                <a:path w="3396701" h="376296">
                  <a:moveTo>
                    <a:pt x="0" y="0"/>
                  </a:moveTo>
                  <a:lnTo>
                    <a:pt x="3396701" y="0"/>
                  </a:lnTo>
                  <a:lnTo>
                    <a:pt x="3396701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396701" cy="414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362450" y="6129338"/>
            <a:ext cx="12896850" cy="1428750"/>
            <a:chOff x="0" y="0"/>
            <a:chExt cx="3396701" cy="3762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96701" cy="376296"/>
            </a:xfrm>
            <a:custGeom>
              <a:avLst/>
              <a:gdLst/>
              <a:ahLst/>
              <a:cxnLst/>
              <a:rect l="l" t="t" r="r" b="b"/>
              <a:pathLst>
                <a:path w="3396701" h="376296">
                  <a:moveTo>
                    <a:pt x="0" y="0"/>
                  </a:moveTo>
                  <a:lnTo>
                    <a:pt x="3396701" y="0"/>
                  </a:lnTo>
                  <a:lnTo>
                    <a:pt x="3396701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396701" cy="414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362450" y="7829550"/>
            <a:ext cx="12896850" cy="1428750"/>
            <a:chOff x="0" y="0"/>
            <a:chExt cx="3396701" cy="3762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96701" cy="376296"/>
            </a:xfrm>
            <a:custGeom>
              <a:avLst/>
              <a:gdLst/>
              <a:ahLst/>
              <a:cxnLst/>
              <a:rect l="l" t="t" r="r" b="b"/>
              <a:pathLst>
                <a:path w="3396701" h="376296">
                  <a:moveTo>
                    <a:pt x="0" y="0"/>
                  </a:moveTo>
                  <a:lnTo>
                    <a:pt x="3396701" y="0"/>
                  </a:lnTo>
                  <a:lnTo>
                    <a:pt x="3396701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396701" cy="414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324475" y="4667250"/>
            <a:ext cx="3333750" cy="952500"/>
            <a:chOff x="0" y="0"/>
            <a:chExt cx="4445000" cy="12700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445000" cy="1270000"/>
              <a:chOff x="0" y="0"/>
              <a:chExt cx="878025" cy="25086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7802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50864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78025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06536" y="271145"/>
              <a:ext cx="3831929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Connect devices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34000" y="2962275"/>
            <a:ext cx="3333750" cy="901065"/>
            <a:chOff x="0" y="0"/>
            <a:chExt cx="4445000" cy="120141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445000" cy="1201419"/>
              <a:chOff x="0" y="0"/>
              <a:chExt cx="878025" cy="23731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78025" cy="237317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37317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37317"/>
                    </a:lnTo>
                    <a:lnTo>
                      <a:pt x="0" y="237317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78025" cy="2754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06536" y="271145"/>
              <a:ext cx="3831929" cy="573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Assign IP addresses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334000" y="6367462"/>
            <a:ext cx="3333750" cy="952500"/>
            <a:chOff x="0" y="0"/>
            <a:chExt cx="4445000" cy="127000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445000" cy="1270000"/>
              <a:chOff x="0" y="0"/>
              <a:chExt cx="878025" cy="25086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7802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50864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878025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306536" y="271145"/>
              <a:ext cx="3831929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Assign IPs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954000" y="6367462"/>
            <a:ext cx="3333750" cy="794384"/>
            <a:chOff x="0" y="0"/>
            <a:chExt cx="4445000" cy="1059179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445000" cy="1059179"/>
              <a:chOff x="0" y="0"/>
              <a:chExt cx="878025" cy="20922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78025" cy="209220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09220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09220"/>
                    </a:lnTo>
                    <a:lnTo>
                      <a:pt x="0" y="209220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878025" cy="2473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06536" y="309245"/>
              <a:ext cx="3831929" cy="393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5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Enable dept. communication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134475" y="4667250"/>
            <a:ext cx="3333750" cy="952500"/>
            <a:chOff x="0" y="0"/>
            <a:chExt cx="4445000" cy="1270000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4445000" cy="1270000"/>
              <a:chOff x="0" y="0"/>
              <a:chExt cx="878025" cy="25086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7802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50864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78025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306536" y="271145"/>
              <a:ext cx="3831929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Enable VLANs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144000" y="2962275"/>
            <a:ext cx="3333750" cy="952500"/>
            <a:chOff x="0" y="0"/>
            <a:chExt cx="4445000" cy="1270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445000" cy="1270000"/>
              <a:chOff x="0" y="0"/>
              <a:chExt cx="878025" cy="250864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7802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50864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878025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306536" y="271145"/>
              <a:ext cx="3831929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subnet masks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144000" y="8070056"/>
            <a:ext cx="3333750" cy="809624"/>
            <a:chOff x="0" y="0"/>
            <a:chExt cx="4445000" cy="1079499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4445000" cy="1079499"/>
              <a:chOff x="0" y="0"/>
              <a:chExt cx="878025" cy="21323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78025" cy="213234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13234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13234"/>
                    </a:lnTo>
                    <a:lnTo>
                      <a:pt x="0" y="21323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-38100"/>
                <a:ext cx="878025" cy="2513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306536" y="299720"/>
              <a:ext cx="3831929" cy="422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Verify inter-department l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954000" y="8070056"/>
            <a:ext cx="3333750" cy="870584"/>
            <a:chOff x="0" y="0"/>
            <a:chExt cx="4445000" cy="1160779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4445000" cy="1160779"/>
              <a:chOff x="0" y="0"/>
              <a:chExt cx="878025" cy="22929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78025" cy="229290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29290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29290"/>
                    </a:lnTo>
                    <a:lnTo>
                      <a:pt x="0" y="229290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38100"/>
                <a:ext cx="878025" cy="267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306536" y="290195"/>
              <a:ext cx="3831929" cy="513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Troubleshoot routing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944475" y="4667250"/>
            <a:ext cx="3333750" cy="840104"/>
            <a:chOff x="0" y="0"/>
            <a:chExt cx="4445000" cy="1120139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4445000" cy="1120139"/>
              <a:chOff x="0" y="0"/>
              <a:chExt cx="878025" cy="221262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78025" cy="221262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21262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21262"/>
                    </a:lnTo>
                    <a:lnTo>
                      <a:pt x="0" y="221262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-38100"/>
                <a:ext cx="878025" cy="259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306536" y="290195"/>
              <a:ext cx="3831929" cy="473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Ensure port connectivity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2954000" y="2962275"/>
            <a:ext cx="3333750" cy="952500"/>
            <a:chOff x="0" y="0"/>
            <a:chExt cx="4445000" cy="1270000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4445000" cy="1270000"/>
              <a:chOff x="0" y="0"/>
              <a:chExt cx="878025" cy="250864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802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50864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-38100"/>
                <a:ext cx="878025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306536" y="271145"/>
              <a:ext cx="3831929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default gateways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9144000" y="6367462"/>
            <a:ext cx="3333750" cy="952500"/>
            <a:chOff x="0" y="0"/>
            <a:chExt cx="4445000" cy="1270000"/>
          </a:xfrm>
        </p:grpSpPr>
        <p:grpSp>
          <p:nvGrpSpPr>
            <p:cNvPr id="69" name="Group 69"/>
            <p:cNvGrpSpPr/>
            <p:nvPr/>
          </p:nvGrpSpPr>
          <p:grpSpPr>
            <a:xfrm>
              <a:off x="0" y="0"/>
              <a:ext cx="4445000" cy="1270000"/>
              <a:chOff x="0" y="0"/>
              <a:chExt cx="878025" cy="250864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78025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50864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-38100"/>
                <a:ext cx="878025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306536" y="271145"/>
              <a:ext cx="3831929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Set static routing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5334000" y="8070056"/>
            <a:ext cx="3333750" cy="885825"/>
            <a:chOff x="0" y="0"/>
            <a:chExt cx="4445000" cy="1181099"/>
          </a:xfrm>
        </p:grpSpPr>
        <p:grpSp>
          <p:nvGrpSpPr>
            <p:cNvPr id="74" name="Group 74"/>
            <p:cNvGrpSpPr/>
            <p:nvPr/>
          </p:nvGrpSpPr>
          <p:grpSpPr>
            <a:xfrm>
              <a:off x="0" y="0"/>
              <a:ext cx="4445000" cy="1181099"/>
              <a:chOff x="0" y="0"/>
              <a:chExt cx="878025" cy="233304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78025" cy="233304"/>
              </a:xfrm>
              <a:custGeom>
                <a:avLst/>
                <a:gdLst/>
                <a:ahLst/>
                <a:cxnLst/>
                <a:rect l="l" t="t" r="r" b="b"/>
                <a:pathLst>
                  <a:path w="878025" h="233304">
                    <a:moveTo>
                      <a:pt x="0" y="0"/>
                    </a:moveTo>
                    <a:lnTo>
                      <a:pt x="878025" y="0"/>
                    </a:lnTo>
                    <a:lnTo>
                      <a:pt x="878025" y="233304"/>
                    </a:lnTo>
                    <a:lnTo>
                      <a:pt x="0" y="23330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0" y="-19050"/>
                <a:ext cx="878025" cy="2523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40"/>
                  </a:lnSpc>
                </a:pPr>
                <a:endParaRPr/>
              </a:p>
            </p:txBody>
          </p:sp>
        </p:grpSp>
        <p:sp>
          <p:nvSpPr>
            <p:cNvPr id="77" name="TextBox 77"/>
            <p:cNvSpPr txBox="1"/>
            <p:nvPr/>
          </p:nvSpPr>
          <p:spPr>
            <a:xfrm>
              <a:off x="306536" y="290195"/>
              <a:ext cx="3831929" cy="53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Test local devices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019175" y="4429125"/>
            <a:ext cx="3333750" cy="1428750"/>
            <a:chOff x="0" y="0"/>
            <a:chExt cx="878025" cy="376296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78025" cy="376296"/>
            </a:xfrm>
            <a:custGeom>
              <a:avLst/>
              <a:gdLst/>
              <a:ahLst/>
              <a:cxnLst/>
              <a:rect l="l" t="t" r="r" b="b"/>
              <a:pathLst>
                <a:path w="878025" h="376296">
                  <a:moveTo>
                    <a:pt x="0" y="0"/>
                  </a:moveTo>
                  <a:lnTo>
                    <a:pt x="878025" y="0"/>
                  </a:lnTo>
                  <a:lnTo>
                    <a:pt x="878025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38100"/>
              <a:ext cx="878025" cy="414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028700" y="2724150"/>
            <a:ext cx="3333750" cy="1428750"/>
            <a:chOff x="0" y="0"/>
            <a:chExt cx="878025" cy="376296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78025" cy="376296"/>
            </a:xfrm>
            <a:custGeom>
              <a:avLst/>
              <a:gdLst/>
              <a:ahLst/>
              <a:cxnLst/>
              <a:rect l="l" t="t" r="r" b="b"/>
              <a:pathLst>
                <a:path w="878025" h="376296">
                  <a:moveTo>
                    <a:pt x="0" y="0"/>
                  </a:moveTo>
                  <a:lnTo>
                    <a:pt x="878025" y="0"/>
                  </a:lnTo>
                  <a:lnTo>
                    <a:pt x="878025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0" y="-38100"/>
              <a:ext cx="878025" cy="414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1276878" y="4600575"/>
            <a:ext cx="281369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Switch Configuration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86403" y="3108008"/>
            <a:ext cx="2813696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End Devices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1028700" y="6129338"/>
            <a:ext cx="3333750" cy="1428750"/>
            <a:chOff x="0" y="0"/>
            <a:chExt cx="878025" cy="376296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78025" cy="376296"/>
            </a:xfrm>
            <a:custGeom>
              <a:avLst/>
              <a:gdLst/>
              <a:ahLst/>
              <a:cxnLst/>
              <a:rect l="l" t="t" r="r" b="b"/>
              <a:pathLst>
                <a:path w="878025" h="376296">
                  <a:moveTo>
                    <a:pt x="0" y="0"/>
                  </a:moveTo>
                  <a:lnTo>
                    <a:pt x="878025" y="0"/>
                  </a:lnTo>
                  <a:lnTo>
                    <a:pt x="878025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-38100"/>
              <a:ext cx="878025" cy="414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9" name="TextBox 89"/>
          <p:cNvSpPr txBox="1"/>
          <p:nvPr/>
        </p:nvSpPr>
        <p:spPr>
          <a:xfrm>
            <a:off x="1288727" y="6194108"/>
            <a:ext cx="2813696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Router Config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1028700" y="7829550"/>
            <a:ext cx="3333750" cy="1428750"/>
            <a:chOff x="0" y="0"/>
            <a:chExt cx="878025" cy="376296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878025" cy="376296"/>
            </a:xfrm>
            <a:custGeom>
              <a:avLst/>
              <a:gdLst/>
              <a:ahLst/>
              <a:cxnLst/>
              <a:rect l="l" t="t" r="r" b="b"/>
              <a:pathLst>
                <a:path w="878025" h="376296">
                  <a:moveTo>
                    <a:pt x="0" y="0"/>
                  </a:moveTo>
                  <a:lnTo>
                    <a:pt x="878025" y="0"/>
                  </a:lnTo>
                  <a:lnTo>
                    <a:pt x="878025" y="376296"/>
                  </a:lnTo>
                  <a:lnTo>
                    <a:pt x="0" y="376296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38100"/>
              <a:ext cx="878025" cy="414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276878" y="7967663"/>
            <a:ext cx="2813696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Network Testing</a:t>
            </a: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48749" y="1028700"/>
            <a:ext cx="10715625" cy="8229600"/>
            <a:chOff x="0" y="0"/>
            <a:chExt cx="2822222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22222" cy="2167467"/>
            </a:xfrm>
            <a:custGeom>
              <a:avLst/>
              <a:gdLst/>
              <a:ahLst/>
              <a:cxnLst/>
              <a:rect l="l" t="t" r="r" b="b"/>
              <a:pathLst>
                <a:path w="2822222" h="2167467">
                  <a:moveTo>
                    <a:pt x="0" y="0"/>
                  </a:moveTo>
                  <a:lnTo>
                    <a:pt x="2822222" y="0"/>
                  </a:lnTo>
                  <a:lnTo>
                    <a:pt x="282222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2222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84714" y="4535616"/>
            <a:ext cx="4279659" cy="4687572"/>
            <a:chOff x="0" y="0"/>
            <a:chExt cx="5706212" cy="6250095"/>
          </a:xfrm>
        </p:grpSpPr>
        <p:sp>
          <p:nvSpPr>
            <p:cNvPr id="6" name="Freeform 6"/>
            <p:cNvSpPr/>
            <p:nvPr/>
          </p:nvSpPr>
          <p:spPr>
            <a:xfrm>
              <a:off x="0" y="4014332"/>
              <a:ext cx="3473643" cy="2235763"/>
            </a:xfrm>
            <a:custGeom>
              <a:avLst/>
              <a:gdLst/>
              <a:ahLst/>
              <a:cxnLst/>
              <a:rect l="l" t="t" r="r" b="b"/>
              <a:pathLst>
                <a:path w="3473643" h="2235763">
                  <a:moveTo>
                    <a:pt x="0" y="0"/>
                  </a:moveTo>
                  <a:lnTo>
                    <a:pt x="3473643" y="0"/>
                  </a:lnTo>
                  <a:lnTo>
                    <a:pt x="3473643" y="2235763"/>
                  </a:lnTo>
                  <a:lnTo>
                    <a:pt x="0" y="2235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193405" y="0"/>
              <a:ext cx="3512808" cy="4482701"/>
            </a:xfrm>
            <a:custGeom>
              <a:avLst/>
              <a:gdLst/>
              <a:ahLst/>
              <a:cxnLst/>
              <a:rect l="l" t="t" r="r" b="b"/>
              <a:pathLst>
                <a:path w="3512808" h="4482701">
                  <a:moveTo>
                    <a:pt x="0" y="0"/>
                  </a:moveTo>
                  <a:lnTo>
                    <a:pt x="3512807" y="0"/>
                  </a:lnTo>
                  <a:lnTo>
                    <a:pt x="3512807" y="4482701"/>
                  </a:lnTo>
                  <a:lnTo>
                    <a:pt x="0" y="4482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1829188">
              <a:off x="1976861" y="3964146"/>
              <a:ext cx="1120664" cy="727413"/>
            </a:xfrm>
            <a:custGeom>
              <a:avLst/>
              <a:gdLst/>
              <a:ahLst/>
              <a:cxnLst/>
              <a:rect l="l" t="t" r="r" b="b"/>
              <a:pathLst>
                <a:path w="1120664" h="727413">
                  <a:moveTo>
                    <a:pt x="0" y="0"/>
                  </a:moveTo>
                  <a:lnTo>
                    <a:pt x="1120664" y="0"/>
                  </a:lnTo>
                  <a:lnTo>
                    <a:pt x="1120664" y="727412"/>
                  </a:lnTo>
                  <a:lnTo>
                    <a:pt x="0" y="727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56525" y="3410267"/>
            <a:ext cx="5610912" cy="335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CHALLENGES AND SOLUTIONS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54067" y="1240946"/>
            <a:ext cx="9904989" cy="368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Challenges: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Incorrect IP addressing causing network conflicts.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Misconfigured static routes leading to connectivity issues.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Device communication failures due to inactive ports.</a:t>
            </a:r>
          </a:p>
          <a:p>
            <a:pPr marL="604519" lvl="1" indent="-302260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Inefficient traffic management across networks.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54067" y="4449891"/>
            <a:ext cx="8969211" cy="364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endParaRPr dirty="0"/>
          </a:p>
          <a:p>
            <a:pPr algn="l">
              <a:lnSpc>
                <a:spcPts val="4199"/>
              </a:lnSpc>
            </a:pPr>
            <a:r>
              <a:rPr lang="en-US" sz="2799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Solutions: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Segment with subnetting or VLANs.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Verify routing tables and network IDs.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Check switch and router port activity.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Assign accurate IP addresses.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0715625" cy="8229600"/>
            <a:chOff x="0" y="0"/>
            <a:chExt cx="2822222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22222" cy="2167467"/>
            </a:xfrm>
            <a:custGeom>
              <a:avLst/>
              <a:gdLst/>
              <a:ahLst/>
              <a:cxnLst/>
              <a:rect l="l" t="t" r="r" b="b"/>
              <a:pathLst>
                <a:path w="2822222" h="2167467">
                  <a:moveTo>
                    <a:pt x="0" y="0"/>
                  </a:moveTo>
                  <a:lnTo>
                    <a:pt x="2822222" y="0"/>
                  </a:lnTo>
                  <a:lnTo>
                    <a:pt x="282222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2222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4547650"/>
            <a:ext cx="6194923" cy="4321794"/>
            <a:chOff x="0" y="0"/>
            <a:chExt cx="8259897" cy="5762392"/>
          </a:xfrm>
        </p:grpSpPr>
        <p:sp>
          <p:nvSpPr>
            <p:cNvPr id="6" name="Freeform 6"/>
            <p:cNvSpPr/>
            <p:nvPr/>
          </p:nvSpPr>
          <p:spPr>
            <a:xfrm>
              <a:off x="0" y="4003689"/>
              <a:ext cx="3358634" cy="1758703"/>
            </a:xfrm>
            <a:custGeom>
              <a:avLst/>
              <a:gdLst/>
              <a:ahLst/>
              <a:cxnLst/>
              <a:rect l="l" t="t" r="r" b="b"/>
              <a:pathLst>
                <a:path w="3358634" h="1758703">
                  <a:moveTo>
                    <a:pt x="0" y="0"/>
                  </a:moveTo>
                  <a:lnTo>
                    <a:pt x="3358634" y="0"/>
                  </a:lnTo>
                  <a:lnTo>
                    <a:pt x="3358634" y="1758703"/>
                  </a:lnTo>
                  <a:lnTo>
                    <a:pt x="0" y="1758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2991767" y="3671489"/>
              <a:ext cx="2857983" cy="1650057"/>
            </a:xfrm>
            <a:prstGeom prst="line">
              <a:avLst/>
            </a:prstGeom>
            <a:ln w="241300" cap="flat">
              <a:solidFill>
                <a:srgbClr val="1C014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095995" y="0"/>
              <a:ext cx="4163902" cy="4883041"/>
            </a:xfrm>
            <a:custGeom>
              <a:avLst/>
              <a:gdLst/>
              <a:ahLst/>
              <a:cxnLst/>
              <a:rect l="l" t="t" r="r" b="b"/>
              <a:pathLst>
                <a:path w="4163902" h="4883041">
                  <a:moveTo>
                    <a:pt x="0" y="0"/>
                  </a:moveTo>
                  <a:lnTo>
                    <a:pt x="4163902" y="0"/>
                  </a:lnTo>
                  <a:lnTo>
                    <a:pt x="4163902" y="4883041"/>
                  </a:lnTo>
                  <a:lnTo>
                    <a:pt x="0" y="4883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1028700"/>
            <a:ext cx="10715625" cy="6380630"/>
          </a:xfrm>
          <a:custGeom>
            <a:avLst/>
            <a:gdLst/>
            <a:ahLst/>
            <a:cxnLst/>
            <a:rect l="l" t="t" r="r" b="b"/>
            <a:pathLst>
              <a:path w="10715625" h="6380630">
                <a:moveTo>
                  <a:pt x="0" y="0"/>
                </a:moveTo>
                <a:lnTo>
                  <a:pt x="10715625" y="0"/>
                </a:lnTo>
                <a:lnTo>
                  <a:pt x="10715625" y="6380630"/>
                </a:lnTo>
                <a:lnTo>
                  <a:pt x="0" y="6380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5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496800" y="1678092"/>
            <a:ext cx="4762500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PROJECT INTERFACE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308</Words>
  <Application>Microsoft Office PowerPoint</Application>
  <PresentationFormat>Custom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Quicksand</vt:lpstr>
      <vt:lpstr>Fredoka</vt:lpstr>
      <vt:lpstr>Arial</vt:lpstr>
      <vt:lpstr>Calibri</vt:lpstr>
      <vt:lpstr>Quicksand Bold</vt:lpstr>
      <vt:lpstr>Quicksand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Networks Presentation in Blue Clean Style</dc:title>
  <dc:creator>Saifulla Tanim</dc:creator>
  <cp:lastModifiedBy>Mark Jhones</cp:lastModifiedBy>
  <cp:revision>1</cp:revision>
  <dcterms:created xsi:type="dcterms:W3CDTF">2006-08-16T00:00:00Z</dcterms:created>
  <dcterms:modified xsi:type="dcterms:W3CDTF">2024-12-24T06:08:20Z</dcterms:modified>
  <dc:identifier>DAGaFq_XuCw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2024-12-24T05:13:30Z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c2d4d546-bc44-41df-b13d-09f64920a693</vt:lpwstr>
  </property>
  <property fmtid="{D5CDD505-2E9C-101B-9397-08002B2CF9AE}" pid="7" name="MSIP_Label_defa4170-0d19-0005-0004-bc88714345d2_ActionId">
    <vt:lpwstr>695b1d42-573c-4701-b8b6-3aecafb03e94</vt:lpwstr>
  </property>
  <property fmtid="{D5CDD505-2E9C-101B-9397-08002B2CF9AE}" pid="8" name="MSIP_Label_defa4170-0d19-0005-0004-bc88714345d2_ContentBits">
    <vt:lpwstr>0</vt:lpwstr>
  </property>
</Properties>
</file>